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3" r:id="rId2"/>
    <p:sldId id="330" r:id="rId3"/>
    <p:sldId id="331" r:id="rId4"/>
    <p:sldId id="332" r:id="rId5"/>
    <p:sldId id="333" r:id="rId6"/>
    <p:sldId id="334" r:id="rId7"/>
    <p:sldId id="328" r:id="rId8"/>
    <p:sldId id="335" r:id="rId9"/>
    <p:sldId id="329" r:id="rId10"/>
    <p:sldId id="316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1B3D"/>
    <a:srgbClr val="FFA8B3"/>
    <a:srgbClr val="BFDDFB"/>
    <a:srgbClr val="FFCAD0"/>
    <a:srgbClr val="E1EEFD"/>
    <a:srgbClr val="F41847"/>
    <a:srgbClr val="396ECC"/>
    <a:srgbClr val="162F5D"/>
    <a:srgbClr val="593147"/>
    <a:srgbClr val="E5DC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455" autoAdjust="0"/>
  </p:normalViewPr>
  <p:slideViewPr>
    <p:cSldViewPr snapToGrid="0">
      <p:cViewPr varScale="1">
        <p:scale>
          <a:sx n="114" d="100"/>
          <a:sy n="114" d="100"/>
        </p:scale>
        <p:origin x="414" y="18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01836ACB-B23B-4B28-BBE2-DA8EE59690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079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>
            <a:extLst>
              <a:ext uri="{FF2B5EF4-FFF2-40B4-BE49-F238E27FC236}">
                <a16:creationId xmlns:a16="http://schemas.microsoft.com/office/drawing/2014/main" id="{C70BAF1D-93D3-4579-B0E3-EACB1E21C4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24" name="Retângulo: Único Canto Arredondado 23">
            <a:extLst>
              <a:ext uri="{FF2B5EF4-FFF2-40B4-BE49-F238E27FC236}">
                <a16:creationId xmlns:a16="http://schemas.microsoft.com/office/drawing/2014/main" id="{8D876974-EB92-4405-A21C-68759714FAC7}"/>
              </a:ext>
            </a:extLst>
          </p:cNvPr>
          <p:cNvSpPr/>
          <p:nvPr userDrawn="1"/>
        </p:nvSpPr>
        <p:spPr>
          <a:xfrm>
            <a:off x="426665" y="5778114"/>
            <a:ext cx="4533900" cy="45719"/>
          </a:xfrm>
          <a:prstGeom prst="round1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5646882D-D31F-4765-9FDA-E2B70D9952E5}"/>
              </a:ext>
            </a:extLst>
          </p:cNvPr>
          <p:cNvSpPr txBox="1"/>
          <p:nvPr userDrawn="1"/>
        </p:nvSpPr>
        <p:spPr>
          <a:xfrm>
            <a:off x="426665" y="5316449"/>
            <a:ext cx="483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Professor(a):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33CAE2AF-9C37-4BE9-B562-921507D66FA5}"/>
              </a:ext>
            </a:extLst>
          </p:cNvPr>
          <p:cNvSpPr/>
          <p:nvPr userDrawn="1"/>
        </p:nvSpPr>
        <p:spPr>
          <a:xfrm>
            <a:off x="5486400" y="1562100"/>
            <a:ext cx="10176387" cy="3429000"/>
          </a:xfrm>
          <a:prstGeom prst="rect">
            <a:avLst/>
          </a:prstGeom>
          <a:gradFill flip="none" rotWithShape="1">
            <a:gsLst>
              <a:gs pos="0">
                <a:srgbClr val="396ECC">
                  <a:shade val="30000"/>
                  <a:satMod val="115000"/>
                </a:srgbClr>
              </a:gs>
              <a:gs pos="50000">
                <a:srgbClr val="396ECC">
                  <a:shade val="67500"/>
                  <a:satMod val="115000"/>
                </a:srgbClr>
              </a:gs>
              <a:gs pos="100000">
                <a:srgbClr val="396ECC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B172E408-BA98-47AA-952D-49934088F77F}"/>
              </a:ext>
            </a:extLst>
          </p:cNvPr>
          <p:cNvSpPr/>
          <p:nvPr userDrawn="1"/>
        </p:nvSpPr>
        <p:spPr>
          <a:xfrm>
            <a:off x="5918033" y="1562100"/>
            <a:ext cx="8963025" cy="3429000"/>
          </a:xfrm>
          <a:prstGeom prst="rect">
            <a:avLst/>
          </a:prstGeom>
          <a:gradFill flip="none" rotWithShape="1">
            <a:gsLst>
              <a:gs pos="0">
                <a:srgbClr val="162F5D">
                  <a:shade val="30000"/>
                  <a:satMod val="115000"/>
                </a:srgbClr>
              </a:gs>
              <a:gs pos="50000">
                <a:srgbClr val="162F5D">
                  <a:shade val="67500"/>
                  <a:satMod val="115000"/>
                </a:srgbClr>
              </a:gs>
              <a:gs pos="100000">
                <a:srgbClr val="162F5D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684E70A3-5F17-4DB0-A961-0127BDD48316}"/>
              </a:ext>
            </a:extLst>
          </p:cNvPr>
          <p:cNvSpPr/>
          <p:nvPr userDrawn="1"/>
        </p:nvSpPr>
        <p:spPr>
          <a:xfrm>
            <a:off x="6305550" y="1562100"/>
            <a:ext cx="8229600" cy="3429000"/>
          </a:xfrm>
          <a:prstGeom prst="rect">
            <a:avLst/>
          </a:prstGeom>
          <a:solidFill>
            <a:srgbClr val="E9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6D4A3ED3-8DF3-4E72-93F9-E2EAD9E26A98}"/>
              </a:ext>
            </a:extLst>
          </p:cNvPr>
          <p:cNvSpPr/>
          <p:nvPr userDrawn="1"/>
        </p:nvSpPr>
        <p:spPr>
          <a:xfrm>
            <a:off x="381000" y="1562100"/>
            <a:ext cx="5313947" cy="3429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48C1FED1-CD37-4356-90F8-180DF651C6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81464" y="5649161"/>
            <a:ext cx="385245" cy="426417"/>
          </a:xfrm>
          <a:prstGeom prst="rect">
            <a:avLst/>
          </a:prstGeom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13774523-5CB6-4617-B42B-ABB48D3A35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4324" b="3957"/>
          <a:stretch/>
        </p:blipFill>
        <p:spPr>
          <a:xfrm>
            <a:off x="5581464" y="6185668"/>
            <a:ext cx="388186" cy="348470"/>
          </a:xfrm>
          <a:prstGeom prst="rect">
            <a:avLst/>
          </a:prstGeom>
        </p:spPr>
      </p:pic>
      <p:sp>
        <p:nvSpPr>
          <p:cNvPr id="35" name="CaixaDeTexto 34">
            <a:extLst>
              <a:ext uri="{FF2B5EF4-FFF2-40B4-BE49-F238E27FC236}">
                <a16:creationId xmlns:a16="http://schemas.microsoft.com/office/drawing/2014/main" id="{A722F4B6-7EC4-4D52-982B-ECAC768378B5}"/>
              </a:ext>
            </a:extLst>
          </p:cNvPr>
          <p:cNvSpPr txBox="1"/>
          <p:nvPr userDrawn="1"/>
        </p:nvSpPr>
        <p:spPr>
          <a:xfrm>
            <a:off x="5931445" y="5736761"/>
            <a:ext cx="259739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Facebook.com/</a:t>
            </a:r>
            <a:r>
              <a:rPr lang="pt-B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aprovaconcursos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B3E93041-7FC3-4D18-8AEA-433E085A3C28}"/>
              </a:ext>
            </a:extLst>
          </p:cNvPr>
          <p:cNvSpPr txBox="1"/>
          <p:nvPr userDrawn="1"/>
        </p:nvSpPr>
        <p:spPr>
          <a:xfrm>
            <a:off x="5947333" y="6211004"/>
            <a:ext cx="237362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Twitter.com/</a:t>
            </a:r>
            <a:r>
              <a:rPr lang="pt-BR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aprovaconcursos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D8074A53-96FC-4945-AD83-3C97B803726F}"/>
              </a:ext>
            </a:extLst>
          </p:cNvPr>
          <p:cNvSpPr txBox="1"/>
          <p:nvPr userDrawn="1"/>
        </p:nvSpPr>
        <p:spPr>
          <a:xfrm>
            <a:off x="5947056" y="5262518"/>
            <a:ext cx="249619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Youtube.com/</a:t>
            </a:r>
            <a:r>
              <a:rPr lang="pt-BR" sz="13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aprovaconcursos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BCC5B950-15FE-4E37-A49D-15F45E4DED18}"/>
              </a:ext>
            </a:extLst>
          </p:cNvPr>
          <p:cNvSpPr/>
          <p:nvPr userDrawn="1"/>
        </p:nvSpPr>
        <p:spPr>
          <a:xfrm>
            <a:off x="0" y="1562100"/>
            <a:ext cx="381000" cy="3429000"/>
          </a:xfrm>
          <a:prstGeom prst="rect">
            <a:avLst/>
          </a:prstGeom>
          <a:gradFill flip="none" rotWithShape="1">
            <a:gsLst>
              <a:gs pos="0">
                <a:srgbClr val="F41847">
                  <a:shade val="30000"/>
                  <a:satMod val="115000"/>
                </a:srgbClr>
              </a:gs>
              <a:gs pos="50000">
                <a:srgbClr val="F41847">
                  <a:shade val="67500"/>
                  <a:satMod val="115000"/>
                </a:srgbClr>
              </a:gs>
              <a:gs pos="100000">
                <a:srgbClr val="F41847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0" name="Espaço Reservado para Imagem 22">
            <a:extLst>
              <a:ext uri="{FF2B5EF4-FFF2-40B4-BE49-F238E27FC236}">
                <a16:creationId xmlns:a16="http://schemas.microsoft.com/office/drawing/2014/main" id="{1AE202D8-8EA3-4C42-A24F-E914EE0F9F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0416" y="1562100"/>
            <a:ext cx="5313947" cy="34290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pt-BR" dirty="0"/>
          </a:p>
        </p:txBody>
      </p:sp>
      <p:sp>
        <p:nvSpPr>
          <p:cNvPr id="41" name="Espaço Reservado para Texto 24">
            <a:extLst>
              <a:ext uri="{FF2B5EF4-FFF2-40B4-BE49-F238E27FC236}">
                <a16:creationId xmlns:a16="http://schemas.microsoft.com/office/drawing/2014/main" id="{F891EE44-E5B7-4F11-8014-2C336B9C9EB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1135" y="2316864"/>
            <a:ext cx="4972050" cy="19304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3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pt-BR" dirty="0"/>
              <a:t>Nome da aula</a:t>
            </a:r>
          </a:p>
        </p:txBody>
      </p:sp>
      <p:sp>
        <p:nvSpPr>
          <p:cNvPr id="42" name="Espaço Reservado para Texto 30">
            <a:extLst>
              <a:ext uri="{FF2B5EF4-FFF2-40B4-BE49-F238E27FC236}">
                <a16:creationId xmlns:a16="http://schemas.microsoft.com/office/drawing/2014/main" id="{4D7F7FD3-53A1-48AD-909C-7EFE3A6093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67100" y="379726"/>
            <a:ext cx="7886700" cy="1127329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 algn="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2pPr>
            <a:lvl3pPr marL="914400" indent="0" algn="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3pPr>
            <a:lvl4pPr marL="1371600" indent="0" algn="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4pPr>
            <a:lvl5pPr marL="1828800" indent="0" algn="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5pPr>
          </a:lstStyle>
          <a:p>
            <a:pPr lvl="0"/>
            <a:r>
              <a:rPr lang="pt-BR" dirty="0"/>
              <a:t>Nome da disciplina</a:t>
            </a:r>
          </a:p>
        </p:txBody>
      </p:sp>
      <p:sp>
        <p:nvSpPr>
          <p:cNvPr id="43" name="Espaço Reservado para Texto 32">
            <a:extLst>
              <a:ext uri="{FF2B5EF4-FFF2-40B4-BE49-F238E27FC236}">
                <a16:creationId xmlns:a16="http://schemas.microsoft.com/office/drawing/2014/main" id="{BCF16498-6878-4E9D-8892-4573D63BFE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831" y="5821474"/>
            <a:ext cx="5052569" cy="46037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2pPr>
            <a:lvl3pPr marL="9144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3pPr>
            <a:lvl4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4pPr>
            <a:lvl5pPr marL="1828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5pPr>
          </a:lstStyle>
          <a:p>
            <a:pPr lvl="0"/>
            <a:r>
              <a:rPr lang="pt-BR" dirty="0"/>
              <a:t>NOME DO(A) PROFESSOR(A)</a:t>
            </a:r>
          </a:p>
        </p:txBody>
      </p:sp>
      <p:pic>
        <p:nvPicPr>
          <p:cNvPr id="44" name="Picture 2" descr="Resultado de imagem para youtube icon">
            <a:extLst>
              <a:ext uri="{FF2B5EF4-FFF2-40B4-BE49-F238E27FC236}">
                <a16:creationId xmlns:a16="http://schemas.microsoft.com/office/drawing/2014/main" id="{ECC9A46E-BFCB-4A1E-839C-FE95F26D5C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681" y="5238454"/>
            <a:ext cx="332376" cy="33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Imagem 44">
            <a:extLst>
              <a:ext uri="{FF2B5EF4-FFF2-40B4-BE49-F238E27FC236}">
                <a16:creationId xmlns:a16="http://schemas.microsoft.com/office/drawing/2014/main" id="{024BA262-1C2B-4624-871F-33038ECB04F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466118" y="5718446"/>
            <a:ext cx="363538" cy="348470"/>
          </a:xfrm>
          <a:prstGeom prst="rect">
            <a:avLst/>
          </a:prstGeom>
        </p:spPr>
      </p:pic>
      <p:sp>
        <p:nvSpPr>
          <p:cNvPr id="46" name="CaixaDeTexto 45">
            <a:extLst>
              <a:ext uri="{FF2B5EF4-FFF2-40B4-BE49-F238E27FC236}">
                <a16:creationId xmlns:a16="http://schemas.microsoft.com/office/drawing/2014/main" id="{ED67CFFC-A6C7-4A19-8C43-C1C02BE85A08}"/>
              </a:ext>
            </a:extLst>
          </p:cNvPr>
          <p:cNvSpPr txBox="1"/>
          <p:nvPr userDrawn="1"/>
        </p:nvSpPr>
        <p:spPr>
          <a:xfrm>
            <a:off x="8813854" y="5742296"/>
            <a:ext cx="263164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Instagram.com/</a:t>
            </a:r>
            <a:r>
              <a:rPr lang="pt-B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aprovaconcursos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ECCACA48-C04B-4C91-AE03-DD026095F44A}"/>
              </a:ext>
            </a:extLst>
          </p:cNvPr>
          <p:cNvSpPr txBox="1"/>
          <p:nvPr userDrawn="1"/>
        </p:nvSpPr>
        <p:spPr>
          <a:xfrm>
            <a:off x="8797134" y="6211004"/>
            <a:ext cx="315187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open.spotify.com/user/</a:t>
            </a:r>
            <a:r>
              <a:rPr lang="pt-B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aprovaconcursos</a:t>
            </a:r>
          </a:p>
        </p:txBody>
      </p:sp>
      <p:pic>
        <p:nvPicPr>
          <p:cNvPr id="48" name="Imagem 47" descr="Resultado de imagem para spotify logo">
            <a:extLst>
              <a:ext uri="{FF2B5EF4-FFF2-40B4-BE49-F238E27FC236}">
                <a16:creationId xmlns:a16="http://schemas.microsoft.com/office/drawing/2014/main" id="{E33E98D7-37FD-42BF-8846-B3160F20EDF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" t="3876" r="6099" b="25541"/>
          <a:stretch/>
        </p:blipFill>
        <p:spPr bwMode="auto">
          <a:xfrm>
            <a:off x="8466118" y="6191010"/>
            <a:ext cx="332376" cy="332376"/>
          </a:xfrm>
          <a:custGeom>
            <a:avLst/>
            <a:gdLst>
              <a:gd name="connsiteX0" fmla="*/ 847092 w 1694184"/>
              <a:gd name="connsiteY0" fmla="*/ 0 h 1694184"/>
              <a:gd name="connsiteX1" fmla="*/ 1694184 w 1694184"/>
              <a:gd name="connsiteY1" fmla="*/ 847092 h 1694184"/>
              <a:gd name="connsiteX2" fmla="*/ 847092 w 1694184"/>
              <a:gd name="connsiteY2" fmla="*/ 1694184 h 1694184"/>
              <a:gd name="connsiteX3" fmla="*/ 0 w 1694184"/>
              <a:gd name="connsiteY3" fmla="*/ 847092 h 1694184"/>
              <a:gd name="connsiteX4" fmla="*/ 847092 w 1694184"/>
              <a:gd name="connsiteY4" fmla="*/ 0 h 1694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4184" h="1694184">
                <a:moveTo>
                  <a:pt x="847092" y="0"/>
                </a:moveTo>
                <a:cubicBezTo>
                  <a:pt x="1314928" y="0"/>
                  <a:pt x="1694184" y="379256"/>
                  <a:pt x="1694184" y="847092"/>
                </a:cubicBezTo>
                <a:cubicBezTo>
                  <a:pt x="1694184" y="1314928"/>
                  <a:pt x="1314928" y="1694184"/>
                  <a:pt x="847092" y="1694184"/>
                </a:cubicBezTo>
                <a:cubicBezTo>
                  <a:pt x="379256" y="1694184"/>
                  <a:pt x="0" y="1314928"/>
                  <a:pt x="0" y="847092"/>
                </a:cubicBezTo>
                <a:cubicBezTo>
                  <a:pt x="0" y="379256"/>
                  <a:pt x="379256" y="0"/>
                  <a:pt x="84709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Imagem 48">
            <a:extLst>
              <a:ext uri="{FF2B5EF4-FFF2-40B4-BE49-F238E27FC236}">
                <a16:creationId xmlns:a16="http://schemas.microsoft.com/office/drawing/2014/main" id="{1765F840-7376-4FCE-9936-80DA2628FEE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505079" y="5262518"/>
            <a:ext cx="293762" cy="368701"/>
          </a:xfrm>
          <a:prstGeom prst="rect">
            <a:avLst/>
          </a:prstGeom>
        </p:spPr>
      </p:pic>
      <p:sp>
        <p:nvSpPr>
          <p:cNvPr id="50" name="CaixaDeTexto 49">
            <a:extLst>
              <a:ext uri="{FF2B5EF4-FFF2-40B4-BE49-F238E27FC236}">
                <a16:creationId xmlns:a16="http://schemas.microsoft.com/office/drawing/2014/main" id="{ED0415D0-B580-4A79-BEAC-490AA7F41182}"/>
              </a:ext>
            </a:extLst>
          </p:cNvPr>
          <p:cNvSpPr txBox="1"/>
          <p:nvPr userDrawn="1"/>
        </p:nvSpPr>
        <p:spPr>
          <a:xfrm>
            <a:off x="8816003" y="5262518"/>
            <a:ext cx="294933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Instagram.com/</a:t>
            </a:r>
            <a:r>
              <a:rPr lang="pt-B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aprovaquestoes</a:t>
            </a:r>
          </a:p>
        </p:txBody>
      </p:sp>
    </p:spTree>
    <p:extLst>
      <p:ext uri="{BB962C8B-B14F-4D97-AF65-F5344CB8AC3E}">
        <p14:creationId xmlns:p14="http://schemas.microsoft.com/office/powerpoint/2010/main" val="377056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-0.25 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4.79167E-6 2.22222E-6 L -0.25 2.22222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2.22222E-6 L -0.25 2.22222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/>
      <p:bldP spid="27" grpId="0" animBg="1"/>
      <p:bldP spid="28" grpId="0" animBg="1"/>
      <p:bldP spid="29" grpId="0" animBg="1"/>
      <p:bldP spid="35" grpId="0"/>
      <p:bldP spid="36" grpId="0"/>
      <p:bldP spid="37" grpId="0"/>
      <p:bldP spid="4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/>
      <p:bldP spid="47" grpId="0"/>
      <p:bldP spid="5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_Com_Anim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01836ACB-B23B-4B28-BBE2-DA8EE59690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9" name="Retângulo: Cantos Superiores Arredondados 8">
            <a:extLst>
              <a:ext uri="{FF2B5EF4-FFF2-40B4-BE49-F238E27FC236}">
                <a16:creationId xmlns:a16="http://schemas.microsoft.com/office/drawing/2014/main" id="{EF686A04-4299-49FC-89DC-8444A5087FA2}"/>
              </a:ext>
            </a:extLst>
          </p:cNvPr>
          <p:cNvSpPr/>
          <p:nvPr userDrawn="1"/>
        </p:nvSpPr>
        <p:spPr>
          <a:xfrm rot="16200000">
            <a:off x="2988884" y="-2554670"/>
            <a:ext cx="6476169" cy="11930063"/>
          </a:xfrm>
          <a:prstGeom prst="round2SameRect">
            <a:avLst>
              <a:gd name="adj1" fmla="val 3047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279400" dist="38100" dir="540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Retângulo: Cantos Superiores Arredondados 12">
            <a:extLst>
              <a:ext uri="{FF2B5EF4-FFF2-40B4-BE49-F238E27FC236}">
                <a16:creationId xmlns:a16="http://schemas.microsoft.com/office/drawing/2014/main" id="{6FFFC4CB-E2ED-4B0E-8817-D6537907795E}"/>
              </a:ext>
            </a:extLst>
          </p:cNvPr>
          <p:cNvSpPr/>
          <p:nvPr userDrawn="1"/>
        </p:nvSpPr>
        <p:spPr>
          <a:xfrm>
            <a:off x="12069765" y="0"/>
            <a:ext cx="109535" cy="6858000"/>
          </a:xfrm>
          <a:prstGeom prst="round2SameRect">
            <a:avLst/>
          </a:prstGeom>
          <a:solidFill>
            <a:srgbClr val="FFA8B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Retângulo: Cantos Superiores Arredondados 11">
            <a:extLst>
              <a:ext uri="{FF2B5EF4-FFF2-40B4-BE49-F238E27FC236}">
                <a16:creationId xmlns:a16="http://schemas.microsoft.com/office/drawing/2014/main" id="{4376537C-5701-4422-8B53-17736CBEFF08}"/>
              </a:ext>
            </a:extLst>
          </p:cNvPr>
          <p:cNvSpPr/>
          <p:nvPr userDrawn="1"/>
        </p:nvSpPr>
        <p:spPr>
          <a:xfrm>
            <a:off x="12115800" y="0"/>
            <a:ext cx="76200" cy="6858000"/>
          </a:xfrm>
          <a:prstGeom prst="round2SameRect">
            <a:avLst/>
          </a:prstGeom>
          <a:solidFill>
            <a:srgbClr val="BFD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Espaço Reservado para Texto 2">
            <a:extLst>
              <a:ext uri="{FF2B5EF4-FFF2-40B4-BE49-F238E27FC236}">
                <a16:creationId xmlns:a16="http://schemas.microsoft.com/office/drawing/2014/main" id="{A189F0C4-429F-481F-9100-D70EECB184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2113" y="304800"/>
            <a:ext cx="11537950" cy="6240463"/>
          </a:xfrm>
          <a:prstGeom prst="rect">
            <a:avLst/>
          </a:prstGeom>
        </p:spPr>
        <p:txBody>
          <a:bodyPr numCol="2" spcCol="54000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9144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3716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8288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322801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2" grpId="0" animBg="1"/>
      <p:bldP spid="6" grpId="0">
        <p:tmplLst>
          <p:tmpl>
            <p:tnLst>
              <p:par>
                <p:cTn presetID="10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_Estát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01836ACB-B23B-4B28-BBE2-DA8EE59690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9" name="Retângulo: Cantos Superiores Arredondados 8">
            <a:extLst>
              <a:ext uri="{FF2B5EF4-FFF2-40B4-BE49-F238E27FC236}">
                <a16:creationId xmlns:a16="http://schemas.microsoft.com/office/drawing/2014/main" id="{EF686A04-4299-49FC-89DC-8444A5087FA2}"/>
              </a:ext>
            </a:extLst>
          </p:cNvPr>
          <p:cNvSpPr/>
          <p:nvPr userDrawn="1"/>
        </p:nvSpPr>
        <p:spPr>
          <a:xfrm rot="16200000">
            <a:off x="2988884" y="-2554670"/>
            <a:ext cx="6476169" cy="11930063"/>
          </a:xfrm>
          <a:prstGeom prst="round2SameRect">
            <a:avLst>
              <a:gd name="adj1" fmla="val 3047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279400" dist="38100" dir="540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Retângulo: Cantos Superiores Arredondados 12">
            <a:extLst>
              <a:ext uri="{FF2B5EF4-FFF2-40B4-BE49-F238E27FC236}">
                <a16:creationId xmlns:a16="http://schemas.microsoft.com/office/drawing/2014/main" id="{6FFFC4CB-E2ED-4B0E-8817-D6537907795E}"/>
              </a:ext>
            </a:extLst>
          </p:cNvPr>
          <p:cNvSpPr/>
          <p:nvPr userDrawn="1"/>
        </p:nvSpPr>
        <p:spPr>
          <a:xfrm>
            <a:off x="12069765" y="0"/>
            <a:ext cx="109535" cy="6858000"/>
          </a:xfrm>
          <a:prstGeom prst="round2SameRect">
            <a:avLst/>
          </a:prstGeom>
          <a:solidFill>
            <a:srgbClr val="FFA8B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Retângulo: Cantos Superiores Arredondados 11">
            <a:extLst>
              <a:ext uri="{FF2B5EF4-FFF2-40B4-BE49-F238E27FC236}">
                <a16:creationId xmlns:a16="http://schemas.microsoft.com/office/drawing/2014/main" id="{4376537C-5701-4422-8B53-17736CBEFF08}"/>
              </a:ext>
            </a:extLst>
          </p:cNvPr>
          <p:cNvSpPr/>
          <p:nvPr userDrawn="1"/>
        </p:nvSpPr>
        <p:spPr>
          <a:xfrm>
            <a:off x="12115800" y="0"/>
            <a:ext cx="76200" cy="6858000"/>
          </a:xfrm>
          <a:prstGeom prst="round2SameRect">
            <a:avLst/>
          </a:prstGeom>
          <a:solidFill>
            <a:srgbClr val="BFD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Espaço Reservado para Texto 2">
            <a:extLst>
              <a:ext uri="{FF2B5EF4-FFF2-40B4-BE49-F238E27FC236}">
                <a16:creationId xmlns:a16="http://schemas.microsoft.com/office/drawing/2014/main" id="{1A2BFA4E-8B3D-43F1-B2E4-452DE118A0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2113" y="304800"/>
            <a:ext cx="11537950" cy="6240463"/>
          </a:xfrm>
          <a:prstGeom prst="rect">
            <a:avLst/>
          </a:prstGeom>
        </p:spPr>
        <p:txBody>
          <a:bodyPr numCol="2" spcCol="54000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9144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3716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8288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1636550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iu_na_Prova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>
            <a:extLst>
              <a:ext uri="{FF2B5EF4-FFF2-40B4-BE49-F238E27FC236}">
                <a16:creationId xmlns:a16="http://schemas.microsoft.com/office/drawing/2014/main" id="{88D36C5A-ED4B-4DB1-B080-1C20195CD7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22" name="Retângulo: Cantos Superiores Arredondados 21">
            <a:extLst>
              <a:ext uri="{FF2B5EF4-FFF2-40B4-BE49-F238E27FC236}">
                <a16:creationId xmlns:a16="http://schemas.microsoft.com/office/drawing/2014/main" id="{D6F45CD5-9B91-481D-842E-BDAF1EB025DC}"/>
              </a:ext>
            </a:extLst>
          </p:cNvPr>
          <p:cNvSpPr/>
          <p:nvPr userDrawn="1"/>
        </p:nvSpPr>
        <p:spPr>
          <a:xfrm rot="16200000">
            <a:off x="2988884" y="-2554670"/>
            <a:ext cx="6476169" cy="11930063"/>
          </a:xfrm>
          <a:prstGeom prst="round2SameRect">
            <a:avLst>
              <a:gd name="adj1" fmla="val 3047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279400" dist="38100" dir="540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4" name="Retângulo: Cantos Superiores Arredondados 23">
            <a:extLst>
              <a:ext uri="{FF2B5EF4-FFF2-40B4-BE49-F238E27FC236}">
                <a16:creationId xmlns:a16="http://schemas.microsoft.com/office/drawing/2014/main" id="{32C92C3A-230B-43E0-8A12-EC6DBB274B52}"/>
              </a:ext>
            </a:extLst>
          </p:cNvPr>
          <p:cNvSpPr/>
          <p:nvPr userDrawn="1"/>
        </p:nvSpPr>
        <p:spPr>
          <a:xfrm flipV="1">
            <a:off x="4392491" y="-2"/>
            <a:ext cx="3546720" cy="689857"/>
          </a:xfrm>
          <a:prstGeom prst="round2SameRect">
            <a:avLst/>
          </a:prstGeom>
          <a:solidFill>
            <a:srgbClr val="152D5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5" name="Retângulo: Cantos Superiores Arredondados 24">
            <a:extLst>
              <a:ext uri="{FF2B5EF4-FFF2-40B4-BE49-F238E27FC236}">
                <a16:creationId xmlns:a16="http://schemas.microsoft.com/office/drawing/2014/main" id="{A9B6D019-7E1B-45EF-AEA9-CC8DAD72F09E}"/>
              </a:ext>
            </a:extLst>
          </p:cNvPr>
          <p:cNvSpPr/>
          <p:nvPr userDrawn="1"/>
        </p:nvSpPr>
        <p:spPr>
          <a:xfrm flipV="1">
            <a:off x="4392492" y="4763"/>
            <a:ext cx="3546718" cy="619126"/>
          </a:xfrm>
          <a:prstGeom prst="round2SameRect">
            <a:avLst/>
          </a:prstGeom>
          <a:solidFill>
            <a:srgbClr val="1D4F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Retângulo: Cantos Superiores Arredondados 25">
            <a:extLst>
              <a:ext uri="{FF2B5EF4-FFF2-40B4-BE49-F238E27FC236}">
                <a16:creationId xmlns:a16="http://schemas.microsoft.com/office/drawing/2014/main" id="{95597B9C-9822-4913-A621-5BBD58F9FAEB}"/>
              </a:ext>
            </a:extLst>
          </p:cNvPr>
          <p:cNvSpPr/>
          <p:nvPr userDrawn="1"/>
        </p:nvSpPr>
        <p:spPr>
          <a:xfrm flipV="1">
            <a:off x="4392491" y="0"/>
            <a:ext cx="3546719" cy="562683"/>
          </a:xfrm>
          <a:prstGeom prst="round2SameRect">
            <a:avLst/>
          </a:prstGeom>
          <a:solidFill>
            <a:srgbClr val="159D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4DBC0645-EEC4-475A-A058-82FA8F88B09C}"/>
              </a:ext>
            </a:extLst>
          </p:cNvPr>
          <p:cNvSpPr txBox="1"/>
          <p:nvPr userDrawn="1"/>
        </p:nvSpPr>
        <p:spPr>
          <a:xfrm>
            <a:off x="5070612" y="129361"/>
            <a:ext cx="2190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Caiu</a:t>
            </a:r>
            <a:r>
              <a:rPr lang="pt-BR" sz="20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na prova!</a:t>
            </a:r>
            <a:endParaRPr lang="pt-B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28" name="Espaço Reservado para Texto 5">
            <a:extLst>
              <a:ext uri="{FF2B5EF4-FFF2-40B4-BE49-F238E27FC236}">
                <a16:creationId xmlns:a16="http://schemas.microsoft.com/office/drawing/2014/main" id="{C129EE33-1EB2-4F37-9E87-919E993931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9570" y="308758"/>
            <a:ext cx="11410960" cy="61491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prova Sans"/>
                <a:cs typeface="Segoe UI Light" panose="020B0502040204020203" pitchFamily="34" charset="0"/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pt-BR" dirty="0"/>
              <a:t>1. Ano: </a:t>
            </a:r>
            <a:r>
              <a:rPr lang="pt-BR" dirty="0" err="1"/>
              <a:t>xxxx</a:t>
            </a:r>
            <a:r>
              <a:rPr lang="pt-BR" dirty="0"/>
              <a:t> Banca: </a:t>
            </a:r>
            <a:r>
              <a:rPr lang="pt-BR" dirty="0" err="1"/>
              <a:t>xxxxx</a:t>
            </a:r>
            <a:r>
              <a:rPr lang="pt-BR" dirty="0"/>
              <a:t> Órgão: </a:t>
            </a:r>
            <a:r>
              <a:rPr lang="pt-BR" dirty="0" err="1"/>
              <a:t>xxxx</a:t>
            </a:r>
            <a:r>
              <a:rPr lang="pt-BR" dirty="0"/>
              <a:t> Provas: </a:t>
            </a:r>
            <a:r>
              <a:rPr lang="pt-BR" dirty="0" err="1"/>
              <a:t>xxxxx</a:t>
            </a:r>
            <a:endParaRPr lang="pt-BR" dirty="0"/>
          </a:p>
          <a:p>
            <a:pPr lvl="0"/>
            <a:r>
              <a:rPr lang="pt-BR" dirty="0"/>
              <a:t>Enunciado da questão.</a:t>
            </a:r>
          </a:p>
          <a:p>
            <a:pPr lvl="0"/>
            <a:endParaRPr lang="pt-BR" dirty="0"/>
          </a:p>
          <a:p>
            <a:pPr lvl="0"/>
            <a:r>
              <a:rPr lang="pt-BR" dirty="0"/>
              <a:t>Alternativas</a:t>
            </a:r>
          </a:p>
          <a:p>
            <a:pPr lvl="0"/>
            <a:r>
              <a:rPr lang="pt-BR" dirty="0"/>
              <a:t>Alternativas</a:t>
            </a:r>
          </a:p>
          <a:p>
            <a:pPr lvl="0"/>
            <a:r>
              <a:rPr lang="pt-BR" dirty="0"/>
              <a:t>Alternativas</a:t>
            </a:r>
          </a:p>
          <a:p>
            <a:pPr lvl="0"/>
            <a:r>
              <a:rPr lang="pt-BR" dirty="0"/>
              <a:t>Alternativas</a:t>
            </a:r>
          </a:p>
          <a:p>
            <a:pPr lvl="0"/>
            <a:endParaRPr lang="pt-BR" dirty="0"/>
          </a:p>
          <a:p>
            <a:pPr lvl="0"/>
            <a:r>
              <a:rPr lang="pt-BR" dirty="0"/>
              <a:t>Estão certos apenas os itens</a:t>
            </a:r>
          </a:p>
          <a:p>
            <a:pPr lvl="0"/>
            <a:r>
              <a:rPr lang="pt-BR" dirty="0"/>
              <a:t>A) I e III.	   B) II e IV.   C) III e IV.   D) I, II e III.   E) I, II e IV.</a:t>
            </a:r>
          </a:p>
        </p:txBody>
      </p:sp>
      <p:sp>
        <p:nvSpPr>
          <p:cNvPr id="29" name="Retângulo: Único Canto Arredondado 28">
            <a:extLst>
              <a:ext uri="{FF2B5EF4-FFF2-40B4-BE49-F238E27FC236}">
                <a16:creationId xmlns:a16="http://schemas.microsoft.com/office/drawing/2014/main" id="{C9517078-146E-424A-94F9-153C407ABFAD}"/>
              </a:ext>
            </a:extLst>
          </p:cNvPr>
          <p:cNvSpPr/>
          <p:nvPr userDrawn="1"/>
        </p:nvSpPr>
        <p:spPr>
          <a:xfrm>
            <a:off x="495300" y="684130"/>
            <a:ext cx="10496550" cy="45719"/>
          </a:xfrm>
          <a:prstGeom prst="round1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0" name="Retângulo: Cantos Superiores Arredondados 29">
            <a:extLst>
              <a:ext uri="{FF2B5EF4-FFF2-40B4-BE49-F238E27FC236}">
                <a16:creationId xmlns:a16="http://schemas.microsoft.com/office/drawing/2014/main" id="{DD4F37AA-F10B-4B47-9A8E-DCF9C60B81DD}"/>
              </a:ext>
            </a:extLst>
          </p:cNvPr>
          <p:cNvSpPr/>
          <p:nvPr userDrawn="1"/>
        </p:nvSpPr>
        <p:spPr>
          <a:xfrm>
            <a:off x="12069765" y="0"/>
            <a:ext cx="109535" cy="6858000"/>
          </a:xfrm>
          <a:prstGeom prst="round2SameRect">
            <a:avLst/>
          </a:prstGeom>
          <a:solidFill>
            <a:srgbClr val="7EBAD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1" name="Retângulo: Cantos Superiores Arredondados 30">
            <a:extLst>
              <a:ext uri="{FF2B5EF4-FFF2-40B4-BE49-F238E27FC236}">
                <a16:creationId xmlns:a16="http://schemas.microsoft.com/office/drawing/2014/main" id="{7E6A50B3-1677-434A-93E6-DCBF039B2C7D}"/>
              </a:ext>
            </a:extLst>
          </p:cNvPr>
          <p:cNvSpPr/>
          <p:nvPr userDrawn="1"/>
        </p:nvSpPr>
        <p:spPr>
          <a:xfrm>
            <a:off x="12115800" y="0"/>
            <a:ext cx="76200" cy="6858000"/>
          </a:xfrm>
          <a:prstGeom prst="round2SameRect">
            <a:avLst/>
          </a:prstGeom>
          <a:solidFill>
            <a:srgbClr val="CCF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7246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xit" presetSubtype="1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6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6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6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6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7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7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7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/>
      <p:bldP spid="27" grpId="1"/>
      <p:bldP spid="28" grpId="0" uiExpand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/>
      <p:bldP spid="30" grpId="0" animBg="1"/>
      <p:bldP spid="31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iu_na_Prova!_Sem_Anim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0CFBDB35-4E8D-46A4-B572-566B720A59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15" name="Retângulo: Cantos Superiores Arredondados 14">
            <a:extLst>
              <a:ext uri="{FF2B5EF4-FFF2-40B4-BE49-F238E27FC236}">
                <a16:creationId xmlns:a16="http://schemas.microsoft.com/office/drawing/2014/main" id="{B86C5D98-FF87-4511-99C4-3C249ECB32E8}"/>
              </a:ext>
            </a:extLst>
          </p:cNvPr>
          <p:cNvSpPr/>
          <p:nvPr userDrawn="1"/>
        </p:nvSpPr>
        <p:spPr>
          <a:xfrm rot="16200000">
            <a:off x="2988884" y="-2554670"/>
            <a:ext cx="6476169" cy="11930063"/>
          </a:xfrm>
          <a:prstGeom prst="round2SameRect">
            <a:avLst>
              <a:gd name="adj1" fmla="val 3047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279400" dist="38100" dir="540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6" name="Retângulo: Único Canto Arredondado 15">
            <a:extLst>
              <a:ext uri="{FF2B5EF4-FFF2-40B4-BE49-F238E27FC236}">
                <a16:creationId xmlns:a16="http://schemas.microsoft.com/office/drawing/2014/main" id="{E039A842-4AE7-425E-8E9A-52F5486EA303}"/>
              </a:ext>
            </a:extLst>
          </p:cNvPr>
          <p:cNvSpPr/>
          <p:nvPr userDrawn="1"/>
        </p:nvSpPr>
        <p:spPr>
          <a:xfrm>
            <a:off x="495300" y="684130"/>
            <a:ext cx="10496550" cy="45719"/>
          </a:xfrm>
          <a:prstGeom prst="round1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Espaço Reservado para Texto 5">
            <a:extLst>
              <a:ext uri="{FF2B5EF4-FFF2-40B4-BE49-F238E27FC236}">
                <a16:creationId xmlns:a16="http://schemas.microsoft.com/office/drawing/2014/main" id="{112B3C8F-AEDC-4762-8212-A8BD7E00EC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9570" y="308758"/>
            <a:ext cx="11410960" cy="61491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prova Sans"/>
                <a:cs typeface="Segoe UI Light" panose="020B0502040204020203" pitchFamily="34" charset="0"/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pt-BR" dirty="0"/>
              <a:t>1. Ano: </a:t>
            </a:r>
            <a:r>
              <a:rPr lang="pt-BR" dirty="0" err="1"/>
              <a:t>xxxx</a:t>
            </a:r>
            <a:r>
              <a:rPr lang="pt-BR" dirty="0"/>
              <a:t> Banca: </a:t>
            </a:r>
            <a:r>
              <a:rPr lang="pt-BR" dirty="0" err="1"/>
              <a:t>xxxxx</a:t>
            </a:r>
            <a:r>
              <a:rPr lang="pt-BR" dirty="0"/>
              <a:t> Órgão: </a:t>
            </a:r>
            <a:r>
              <a:rPr lang="pt-BR" dirty="0" err="1"/>
              <a:t>xxxx</a:t>
            </a:r>
            <a:r>
              <a:rPr lang="pt-BR" dirty="0"/>
              <a:t> Provas: </a:t>
            </a:r>
            <a:r>
              <a:rPr lang="pt-BR" dirty="0" err="1"/>
              <a:t>xxxxx</a:t>
            </a:r>
            <a:endParaRPr lang="pt-BR" dirty="0"/>
          </a:p>
          <a:p>
            <a:pPr lvl="0"/>
            <a:r>
              <a:rPr lang="pt-BR" dirty="0"/>
              <a:t>Enunciado da questão.</a:t>
            </a:r>
          </a:p>
          <a:p>
            <a:pPr lvl="0"/>
            <a:endParaRPr lang="pt-BR" dirty="0"/>
          </a:p>
          <a:p>
            <a:pPr lvl="0"/>
            <a:r>
              <a:rPr lang="pt-BR" dirty="0"/>
              <a:t>Alternativas</a:t>
            </a:r>
          </a:p>
          <a:p>
            <a:pPr lvl="0"/>
            <a:r>
              <a:rPr lang="pt-BR" dirty="0"/>
              <a:t>Alternativas</a:t>
            </a:r>
          </a:p>
          <a:p>
            <a:pPr lvl="0"/>
            <a:r>
              <a:rPr lang="pt-BR" dirty="0"/>
              <a:t>Alternativas</a:t>
            </a:r>
          </a:p>
          <a:p>
            <a:pPr lvl="0"/>
            <a:r>
              <a:rPr lang="pt-BR" dirty="0"/>
              <a:t>Alternativas</a:t>
            </a:r>
          </a:p>
          <a:p>
            <a:pPr lvl="0"/>
            <a:endParaRPr lang="pt-BR" dirty="0"/>
          </a:p>
          <a:p>
            <a:pPr lvl="0"/>
            <a:r>
              <a:rPr lang="pt-BR" dirty="0"/>
              <a:t>Estão certos apenas os itens</a:t>
            </a:r>
          </a:p>
          <a:p>
            <a:pPr lvl="0"/>
            <a:r>
              <a:rPr lang="pt-BR" dirty="0"/>
              <a:t>A) I e III.	   B) II e IV.   C) III e IV.   D) I, II e III.   E) I, II e IV.</a:t>
            </a:r>
          </a:p>
        </p:txBody>
      </p:sp>
      <p:sp>
        <p:nvSpPr>
          <p:cNvPr id="18" name="Retângulo: Cantos Superiores Arredondados 17">
            <a:extLst>
              <a:ext uri="{FF2B5EF4-FFF2-40B4-BE49-F238E27FC236}">
                <a16:creationId xmlns:a16="http://schemas.microsoft.com/office/drawing/2014/main" id="{FE061336-2B0D-4E72-835B-E99934F37FA3}"/>
              </a:ext>
            </a:extLst>
          </p:cNvPr>
          <p:cNvSpPr/>
          <p:nvPr userDrawn="1"/>
        </p:nvSpPr>
        <p:spPr>
          <a:xfrm>
            <a:off x="12069765" y="0"/>
            <a:ext cx="109535" cy="6858000"/>
          </a:xfrm>
          <a:prstGeom prst="round2SameRect">
            <a:avLst/>
          </a:prstGeom>
          <a:solidFill>
            <a:srgbClr val="7EBAD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Retângulo: Cantos Superiores Arredondados 18">
            <a:extLst>
              <a:ext uri="{FF2B5EF4-FFF2-40B4-BE49-F238E27FC236}">
                <a16:creationId xmlns:a16="http://schemas.microsoft.com/office/drawing/2014/main" id="{E3EA6EA5-AB13-4E49-AF02-353ED7041E54}"/>
              </a:ext>
            </a:extLst>
          </p:cNvPr>
          <p:cNvSpPr/>
          <p:nvPr userDrawn="1"/>
        </p:nvSpPr>
        <p:spPr>
          <a:xfrm>
            <a:off x="12115800" y="0"/>
            <a:ext cx="76200" cy="6858000"/>
          </a:xfrm>
          <a:prstGeom prst="round2SameRect">
            <a:avLst/>
          </a:prstGeom>
          <a:solidFill>
            <a:srgbClr val="CCF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464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uiExpand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la_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01836ACB-B23B-4B28-BBE2-DA8EE59690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EB6B2EBF-8ACE-4FCD-B853-A193A03D1200}"/>
              </a:ext>
            </a:extLst>
          </p:cNvPr>
          <p:cNvSpPr/>
          <p:nvPr userDrawn="1"/>
        </p:nvSpPr>
        <p:spPr>
          <a:xfrm>
            <a:off x="3563176" y="3044279"/>
            <a:ext cx="5065647" cy="76944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t-BR" sz="4400" dirty="0">
                <a:solidFill>
                  <a:srgbClr val="5286A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Bons</a:t>
            </a:r>
            <a:r>
              <a:rPr lang="pt-BR" sz="4400" baseline="0" dirty="0">
                <a:solidFill>
                  <a:srgbClr val="5286A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estudos!</a:t>
            </a:r>
            <a:endParaRPr lang="pt-BR" sz="4400" dirty="0">
              <a:solidFill>
                <a:srgbClr val="5286A0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43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8909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49" r:id="rId3"/>
    <p:sldLayoutId id="2147483651" r:id="rId4"/>
    <p:sldLayoutId id="2147483652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D27A9AE-DDE2-425E-9622-E20FF9F70F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Orçamento secreto</a:t>
            </a:r>
          </a:p>
          <a:p>
            <a:r>
              <a:rPr lang="pt-BR" dirty="0"/>
              <a:t>O “orçamento secreto" surgiu com a criação de uma nova modalidade de emenda parlamentar.</a:t>
            </a:r>
          </a:p>
          <a:p>
            <a:r>
              <a:rPr lang="pt-BR" dirty="0"/>
              <a:t>O que são emendas?</a:t>
            </a:r>
          </a:p>
          <a:p>
            <a:r>
              <a:rPr lang="pt-BR" dirty="0"/>
              <a:t>Emendas são </a:t>
            </a:r>
            <a:r>
              <a:rPr lang="pt-BR" dirty="0">
                <a:solidFill>
                  <a:srgbClr val="C00000"/>
                </a:solidFill>
              </a:rPr>
              <a:t>recursos do Orçamento direcionados por deputados </a:t>
            </a:r>
            <a:r>
              <a:rPr lang="pt-BR" dirty="0"/>
              <a:t>a suas bases políticas ou estados de origem. As verbas devem ser usadas para investimentos em saúde e educação.</a:t>
            </a:r>
          </a:p>
          <a:p>
            <a:r>
              <a:rPr lang="pt-BR" dirty="0">
                <a:solidFill>
                  <a:srgbClr val="C00000"/>
                </a:solidFill>
              </a:rPr>
              <a:t>As emendas podem ser:</a:t>
            </a:r>
          </a:p>
          <a:p>
            <a:r>
              <a:rPr lang="pt-BR" dirty="0"/>
              <a:t>1)Individuais: cada parlamentar decide onde alocar o dinheiro. Em 2021, o montante total reservado é de R$ 9,7 bilhões, divididos igualmente entre os deputados;</a:t>
            </a:r>
          </a:p>
          <a:p>
            <a:r>
              <a:rPr lang="pt-BR" dirty="0"/>
              <a:t>2)De bancada: emendas coletivas, elaboradas por deputados do mesmo estado ou região. O total reservado no Orçamento para este ano é de R$ 7,3 bilhões;</a:t>
            </a:r>
          </a:p>
          <a:p>
            <a:r>
              <a:rPr lang="pt-BR" dirty="0"/>
              <a:t>3) De comissão: emendas coletivas de comissões permanentes da Câmara ou do Senado. Não há recursos reservados para esta modalidade de emendas neste ano.</a:t>
            </a:r>
          </a:p>
        </p:txBody>
      </p:sp>
      <p:sp>
        <p:nvSpPr>
          <p:cNvPr id="5" name="Retângulo: Único Canto Arredondado 4">
            <a:extLst>
              <a:ext uri="{FF2B5EF4-FFF2-40B4-BE49-F238E27FC236}">
                <a16:creationId xmlns:a16="http://schemas.microsoft.com/office/drawing/2014/main" id="{996FA9BC-D2FD-4DE5-B6D6-149AB40FC573}"/>
              </a:ext>
            </a:extLst>
          </p:cNvPr>
          <p:cNvSpPr/>
          <p:nvPr/>
        </p:nvSpPr>
        <p:spPr>
          <a:xfrm>
            <a:off x="495300" y="772884"/>
            <a:ext cx="4533900" cy="45719"/>
          </a:xfrm>
          <a:prstGeom prst="round1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3874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2994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D27A9AE-DDE2-425E-9622-E20FF9F70F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Orçamento secreto</a:t>
            </a:r>
          </a:p>
          <a:p>
            <a:r>
              <a:rPr lang="pt-BR" dirty="0"/>
              <a:t>Todas essas emendas </a:t>
            </a:r>
            <a:r>
              <a:rPr lang="pt-BR" dirty="0">
                <a:solidFill>
                  <a:srgbClr val="C00000"/>
                </a:solidFill>
              </a:rPr>
              <a:t>permitem a identificação do parlamentar e das bancadas</a:t>
            </a:r>
            <a:r>
              <a:rPr lang="pt-BR" dirty="0"/>
              <a:t> que destinaram recursos públicos a determinados locais.</a:t>
            </a:r>
          </a:p>
          <a:p>
            <a:r>
              <a:rPr lang="pt-BR" dirty="0"/>
              <a:t>Em 2019, o Congresso aprovou a criação de um novo tipo de emenda, chamado </a:t>
            </a:r>
            <a:r>
              <a:rPr lang="pt-BR" dirty="0">
                <a:solidFill>
                  <a:srgbClr val="C00000"/>
                </a:solidFill>
              </a:rPr>
              <a:t>emenda de relator</a:t>
            </a:r>
            <a:r>
              <a:rPr lang="pt-BR" dirty="0"/>
              <a:t>.</a:t>
            </a:r>
          </a:p>
          <a:p>
            <a:r>
              <a:rPr lang="pt-BR" dirty="0"/>
              <a:t>Este tipo de emenda permite a identificação do órgão orçamentário, da ação que será desenvolvida e até do favorecido pelo dinheiro. No entanto, o deputado que indicou a destinação da verba fica oculto. O dinheiro é repassado na figura do relator do Orçamento, que varia ano a ano.</a:t>
            </a:r>
          </a:p>
        </p:txBody>
      </p:sp>
      <p:sp>
        <p:nvSpPr>
          <p:cNvPr id="5" name="Retângulo: Único Canto Arredondado 4">
            <a:extLst>
              <a:ext uri="{FF2B5EF4-FFF2-40B4-BE49-F238E27FC236}">
                <a16:creationId xmlns:a16="http://schemas.microsoft.com/office/drawing/2014/main" id="{996FA9BC-D2FD-4DE5-B6D6-149AB40FC573}"/>
              </a:ext>
            </a:extLst>
          </p:cNvPr>
          <p:cNvSpPr/>
          <p:nvPr/>
        </p:nvSpPr>
        <p:spPr>
          <a:xfrm>
            <a:off x="495300" y="772884"/>
            <a:ext cx="4533900" cy="45719"/>
          </a:xfrm>
          <a:prstGeom prst="round1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0CE41CC-15F8-4A16-8259-DD98C7ECA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5235" y="1292469"/>
            <a:ext cx="5424828" cy="304616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182AC5F-C38A-446A-AE6B-ED815C580AD9}"/>
              </a:ext>
            </a:extLst>
          </p:cNvPr>
          <p:cNvSpPr txBox="1"/>
          <p:nvPr/>
        </p:nvSpPr>
        <p:spPr>
          <a:xfrm>
            <a:off x="6505235" y="4402976"/>
            <a:ext cx="542482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" dirty="0"/>
              <a:t>https://www.cnnbrasil.com.br/wp-content/uploads/sites/12/2021/11/emendas-parlamentares-e1636406180543.jpg?w=1024</a:t>
            </a:r>
          </a:p>
        </p:txBody>
      </p:sp>
    </p:spTree>
    <p:extLst>
      <p:ext uri="{BB962C8B-B14F-4D97-AF65-F5344CB8AC3E}">
        <p14:creationId xmlns:p14="http://schemas.microsoft.com/office/powerpoint/2010/main" val="9747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D27A9AE-DDE2-425E-9622-E20FF9F70F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Orçamento secreto</a:t>
            </a:r>
          </a:p>
          <a:p>
            <a:r>
              <a:rPr lang="pt-BR" dirty="0"/>
              <a:t>Em 2021, o montante reservado para emendas do relator é de R$ 18,5 bilhões. Isso significa que esse dinheiro poderá ser destinado à base política de um parlamentar sem que ele seja identificado.</a:t>
            </a:r>
          </a:p>
          <a:p>
            <a:r>
              <a:rPr lang="pt-BR" dirty="0"/>
              <a:t>Por essa dificuldade em identificar o real autor da emenda é que o uso dessa verba ficou conhecido como "orçamento secreto".</a:t>
            </a:r>
          </a:p>
        </p:txBody>
      </p:sp>
      <p:sp>
        <p:nvSpPr>
          <p:cNvPr id="5" name="Retângulo: Único Canto Arredondado 4">
            <a:extLst>
              <a:ext uri="{FF2B5EF4-FFF2-40B4-BE49-F238E27FC236}">
                <a16:creationId xmlns:a16="http://schemas.microsoft.com/office/drawing/2014/main" id="{996FA9BC-D2FD-4DE5-B6D6-149AB40FC573}"/>
              </a:ext>
            </a:extLst>
          </p:cNvPr>
          <p:cNvSpPr/>
          <p:nvPr/>
        </p:nvSpPr>
        <p:spPr>
          <a:xfrm>
            <a:off x="495300" y="772884"/>
            <a:ext cx="4533900" cy="45719"/>
          </a:xfrm>
          <a:prstGeom prst="round1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B9F9112-8F2A-4710-9040-F3ABCC3E0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9856" y="772884"/>
            <a:ext cx="5440207" cy="346195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28400335-143E-4364-9A5A-3156087D6B82}"/>
              </a:ext>
            </a:extLst>
          </p:cNvPr>
          <p:cNvSpPr txBox="1"/>
          <p:nvPr/>
        </p:nvSpPr>
        <p:spPr>
          <a:xfrm>
            <a:off x="6489856" y="4420552"/>
            <a:ext cx="54402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https://d37iydjzbdkvr9.cloudfront.net/arquivos/2021/11/11/emendas-relator-out-desk.png</a:t>
            </a:r>
          </a:p>
        </p:txBody>
      </p:sp>
    </p:spTree>
    <p:extLst>
      <p:ext uri="{BB962C8B-B14F-4D97-AF65-F5344CB8AC3E}">
        <p14:creationId xmlns:p14="http://schemas.microsoft.com/office/powerpoint/2010/main" val="412437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D27A9AE-DDE2-425E-9622-E20FF9F70F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Orçamento secreto</a:t>
            </a:r>
          </a:p>
          <a:p>
            <a:r>
              <a:rPr lang="pt-BR" dirty="0">
                <a:solidFill>
                  <a:srgbClr val="C00000"/>
                </a:solidFill>
              </a:rPr>
              <a:t>Acusações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As emendas de relator seria usada para “atrair a adesão” de deputados à base governista e aos seus projetos prioritários;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Não há transparência sobre quais parlamentares recebem ou não recebem recursos para suas bases;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Muitos dos projetos não são prioritários para o país, região ou localidade;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Atende a interesses eleitoreiros e não para sanar as demandas da população;</a:t>
            </a:r>
          </a:p>
          <a:p>
            <a:r>
              <a:rPr lang="pt-BR" dirty="0"/>
              <a:t>Segundo levantamento realizado pela ONG Contas Abertas, que fiscaliza o orçamento público, exatamente uma semana antes da aprovação da PEC dos Precatórios em primeiro turno na Câmara, o governo federal </a:t>
            </a:r>
            <a:r>
              <a:rPr lang="pt-BR" dirty="0">
                <a:solidFill>
                  <a:srgbClr val="C00000"/>
                </a:solidFill>
              </a:rPr>
              <a:t>empenhou R$ 909 milhões</a:t>
            </a:r>
            <a:r>
              <a:rPr lang="pt-BR" dirty="0"/>
              <a:t> apenas em emendas do relator.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5" name="Retângulo: Único Canto Arredondado 4">
            <a:extLst>
              <a:ext uri="{FF2B5EF4-FFF2-40B4-BE49-F238E27FC236}">
                <a16:creationId xmlns:a16="http://schemas.microsoft.com/office/drawing/2014/main" id="{996FA9BC-D2FD-4DE5-B6D6-149AB40FC573}"/>
              </a:ext>
            </a:extLst>
          </p:cNvPr>
          <p:cNvSpPr/>
          <p:nvPr/>
        </p:nvSpPr>
        <p:spPr>
          <a:xfrm>
            <a:off x="495300" y="772884"/>
            <a:ext cx="4533900" cy="45719"/>
          </a:xfrm>
          <a:prstGeom prst="round1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418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D27A9AE-DDE2-425E-9622-E20FF9F70F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Orçamento secreto</a:t>
            </a:r>
          </a:p>
          <a:p>
            <a:r>
              <a:rPr lang="pt-BR" dirty="0"/>
              <a:t>A ministra Rosa Weber, do Supremo Tribunal Federal (STF), decidiu suspender o pagamento das emendas de relator ao Orçamento da União, o chamado "orçamento secreto".</a:t>
            </a:r>
          </a:p>
          <a:p>
            <a:r>
              <a:rPr lang="pt-BR" dirty="0"/>
              <a:t>A decisão de Rosa Weber foi concedida nas ações do PSOL, do Cidadania e do PSB que pedem para que o Supremo torne sem efeitos a execução dessas emendas.</a:t>
            </a:r>
          </a:p>
          <a:p>
            <a:r>
              <a:rPr lang="pt-BR" dirty="0"/>
              <a:t>A ministra também determinou que o governo e o Congresso adotem medidas de </a:t>
            </a:r>
            <a:r>
              <a:rPr lang="pt-BR" dirty="0">
                <a:solidFill>
                  <a:srgbClr val="C00000"/>
                </a:solidFill>
              </a:rPr>
              <a:t>transparência para execução dos recurs</a:t>
            </a:r>
            <a:r>
              <a:rPr lang="pt-BR" dirty="0"/>
              <a:t>os para que seja assegurado amplo acesso público a todas as demandas de parlamentares sobre a distribuição das emendas de relator.</a:t>
            </a:r>
          </a:p>
          <a:p>
            <a:r>
              <a:rPr lang="pt-BR" dirty="0"/>
              <a:t>Na decisão, a ministra afirmou ainda que o Congresso criou dois regimes para a execução das emendas, sendo que um é transparente e o outro é um "</a:t>
            </a:r>
            <a:r>
              <a:rPr lang="pt-BR" dirty="0">
                <a:solidFill>
                  <a:srgbClr val="C00000"/>
                </a:solidFill>
              </a:rPr>
              <a:t>sistema anônimo de execução </a:t>
            </a:r>
            <a:r>
              <a:rPr lang="pt-BR" dirty="0"/>
              <a:t>das despesas decorrentes de emendas do relator".</a:t>
            </a:r>
          </a:p>
        </p:txBody>
      </p:sp>
      <p:sp>
        <p:nvSpPr>
          <p:cNvPr id="5" name="Retângulo: Único Canto Arredondado 4">
            <a:extLst>
              <a:ext uri="{FF2B5EF4-FFF2-40B4-BE49-F238E27FC236}">
                <a16:creationId xmlns:a16="http://schemas.microsoft.com/office/drawing/2014/main" id="{996FA9BC-D2FD-4DE5-B6D6-149AB40FC573}"/>
              </a:ext>
            </a:extLst>
          </p:cNvPr>
          <p:cNvSpPr/>
          <p:nvPr/>
        </p:nvSpPr>
        <p:spPr>
          <a:xfrm>
            <a:off x="495300" y="772884"/>
            <a:ext cx="4533900" cy="45719"/>
          </a:xfrm>
          <a:prstGeom prst="round1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690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D27A9AE-DDE2-425E-9622-E20FF9F70F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Orçamento secreto</a:t>
            </a:r>
          </a:p>
          <a:p>
            <a:r>
              <a:rPr lang="pt-BR" dirty="0"/>
              <a:t>O plenário virtual do STF (Supremo Tribunal Federal) foi a favor do parecer liminar da ministra Rosa Weber que suspendeu a execução dos recursos orçamentários das emendas do identificador de resultado primário nº 9, chamadas de “emendas do relator”, no orçamento da União, criadas em 2019 e aplicadas a partir de 2020.</a:t>
            </a:r>
          </a:p>
        </p:txBody>
      </p:sp>
      <p:sp>
        <p:nvSpPr>
          <p:cNvPr id="5" name="Retângulo: Único Canto Arredondado 4">
            <a:extLst>
              <a:ext uri="{FF2B5EF4-FFF2-40B4-BE49-F238E27FC236}">
                <a16:creationId xmlns:a16="http://schemas.microsoft.com/office/drawing/2014/main" id="{996FA9BC-D2FD-4DE5-B6D6-149AB40FC573}"/>
              </a:ext>
            </a:extLst>
          </p:cNvPr>
          <p:cNvSpPr/>
          <p:nvPr/>
        </p:nvSpPr>
        <p:spPr>
          <a:xfrm>
            <a:off x="495300" y="772884"/>
            <a:ext cx="4533900" cy="45719"/>
          </a:xfrm>
          <a:prstGeom prst="round1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1530D2C-7C68-4EF6-ACC6-C33B898DF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563" y="818603"/>
            <a:ext cx="5663500" cy="318571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7CF9327-F0A3-4384-A8B4-BFF85EABB498}"/>
              </a:ext>
            </a:extLst>
          </p:cNvPr>
          <p:cNvSpPr txBox="1"/>
          <p:nvPr/>
        </p:nvSpPr>
        <p:spPr>
          <a:xfrm>
            <a:off x="6161088" y="4152279"/>
            <a:ext cx="576897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700" dirty="0"/>
              <a:t>https://www.cnnbrasil.com.br/wp-content/uploads/sites/12/2021/10/NVD_291021_GFX_EMENDAS_PARLAMENTARES_00000.png?w=1024</a:t>
            </a:r>
          </a:p>
        </p:txBody>
      </p:sp>
    </p:spTree>
    <p:extLst>
      <p:ext uri="{BB962C8B-B14F-4D97-AF65-F5344CB8AC3E}">
        <p14:creationId xmlns:p14="http://schemas.microsoft.com/office/powerpoint/2010/main" val="265518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E7DF5F8B-78FE-45DB-97F0-0A1726FE95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1. Ano: 2020 Banca: VUNESP Órgão: Câmara de Boituva - SP Prova: VUNESP - 2020 - Câmara de Boituva - SP - Agente Administrativo</a:t>
            </a:r>
          </a:p>
          <a:p>
            <a:r>
              <a:rPr lang="pt-BR" dirty="0"/>
              <a:t>A transparência na administração pública é um dos princípios fundamentais da democracia e, apesar de não estar explicitada no caput do artigo 37 da Constituição Federal de 1988, tem como um dos seus principais componentes o princípio constitucional da</a:t>
            </a:r>
          </a:p>
          <a:p>
            <a:r>
              <a:rPr lang="pt-BR" dirty="0"/>
              <a:t>A)publicidade.</a:t>
            </a:r>
          </a:p>
          <a:p>
            <a:r>
              <a:rPr lang="pt-BR" dirty="0"/>
              <a:t>B)eficiência.</a:t>
            </a:r>
          </a:p>
          <a:p>
            <a:r>
              <a:rPr lang="pt-BR" dirty="0"/>
              <a:t>C)legalidade.</a:t>
            </a:r>
          </a:p>
          <a:p>
            <a:r>
              <a:rPr lang="pt-BR" dirty="0"/>
              <a:t>D)eficácia.</a:t>
            </a:r>
          </a:p>
          <a:p>
            <a:r>
              <a:rPr lang="pt-BR" dirty="0"/>
              <a:t>E)moralidade.</a:t>
            </a:r>
          </a:p>
        </p:txBody>
      </p:sp>
    </p:spTree>
    <p:extLst>
      <p:ext uri="{BB962C8B-B14F-4D97-AF65-F5344CB8AC3E}">
        <p14:creationId xmlns:p14="http://schemas.microsoft.com/office/powerpoint/2010/main" val="4287097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E7DF5F8B-78FE-45DB-97F0-0A1726FE95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/>
              <a:t>2. Ano: 2021 Banca: </a:t>
            </a:r>
            <a:r>
              <a:rPr lang="pt-BR" dirty="0" err="1"/>
              <a:t>Quadrix</a:t>
            </a:r>
            <a:r>
              <a:rPr lang="pt-BR" dirty="0"/>
              <a:t> Órgão: CRF-AP Provas: </a:t>
            </a:r>
            <a:r>
              <a:rPr lang="pt-BR" dirty="0" err="1"/>
              <a:t>Quadrix</a:t>
            </a:r>
            <a:r>
              <a:rPr lang="pt-BR" dirty="0"/>
              <a:t> - 2021 - CRF-AP - Administrador </a:t>
            </a:r>
          </a:p>
          <a:p>
            <a:r>
              <a:rPr lang="pt-BR" dirty="0"/>
              <a:t>A ética é sustentáculo da Administração Pública, que tem como princípios a legalidade, a impessoalidade, a moralidade, a publicidade e a eficiência. Acerca da ética no serviço público, julgue o item.</a:t>
            </a:r>
          </a:p>
          <a:p>
            <a:r>
              <a:rPr lang="pt-BR" dirty="0"/>
              <a:t>Para gerir a coisa pública, o Estado deve agir com transparência e moralidade em seus atos, a fim de preservar sua credibilidade social e resguardar a democracia.</a:t>
            </a:r>
          </a:p>
        </p:txBody>
      </p:sp>
    </p:spTree>
    <p:extLst>
      <p:ext uri="{BB962C8B-B14F-4D97-AF65-F5344CB8AC3E}">
        <p14:creationId xmlns:p14="http://schemas.microsoft.com/office/powerpoint/2010/main" val="289282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E7DF5F8B-78FE-45DB-97F0-0A1726FE95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/>
              <a:t>Gabarito</a:t>
            </a:r>
          </a:p>
          <a:p>
            <a:endParaRPr lang="pt-BR" dirty="0"/>
          </a:p>
          <a:p>
            <a:pPr marL="457200" indent="-457200">
              <a:buFont typeface="+mj-lt"/>
              <a:buAutoNum type="arabicPeriod"/>
            </a:pPr>
            <a:r>
              <a:rPr lang="pt-BR" dirty="0"/>
              <a:t>A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/>
              <a:t>C</a:t>
            </a:r>
          </a:p>
          <a:p>
            <a:pPr marL="457200" indent="-457200">
              <a:buFont typeface="+mj-lt"/>
              <a:buAutoNum type="arabicPeriod"/>
            </a:pPr>
            <a:endParaRPr lang="pt-BR" dirty="0"/>
          </a:p>
          <a:p>
            <a:pPr marL="457200" indent="-457200">
              <a:buFont typeface="+mj-lt"/>
              <a:buAutoNum type="arabicPeriod"/>
            </a:pPr>
            <a:endParaRPr lang="pt-BR" dirty="0"/>
          </a:p>
          <a:p>
            <a:pPr marL="457200" indent="-457200">
              <a:buFont typeface="+mj-lt"/>
              <a:buAutoNum type="arabicPeriod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07701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3256</TotalTime>
  <Words>881</Words>
  <Application>Microsoft Office PowerPoint</Application>
  <PresentationFormat>Widescreen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8" baseType="lpstr">
      <vt:lpstr>Aprova Sans</vt:lpstr>
      <vt:lpstr>Arial</vt:lpstr>
      <vt:lpstr>Calibri</vt:lpstr>
      <vt:lpstr>Segoe UI Black</vt:lpstr>
      <vt:lpstr>Segoe UI Light</vt:lpstr>
      <vt:lpstr>Segoe UI Semibold</vt:lpstr>
      <vt:lpstr>Segoe UI Semilight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Claudenir Machado de Jesus Junior</dc:creator>
  <cp:lastModifiedBy>Alex Mendes</cp:lastModifiedBy>
  <cp:revision>308</cp:revision>
  <dcterms:created xsi:type="dcterms:W3CDTF">2019-03-25T17:47:45Z</dcterms:created>
  <dcterms:modified xsi:type="dcterms:W3CDTF">2021-11-24T18:03:16Z</dcterms:modified>
</cp:coreProperties>
</file>